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3" r:id="rId9"/>
    <p:sldId id="266" r:id="rId10"/>
    <p:sldId id="267" r:id="rId11"/>
    <p:sldId id="264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27"/>
    <p:restoredTop sz="94686"/>
  </p:normalViewPr>
  <p:slideViewPr>
    <p:cSldViewPr snapToGrid="0" snapToObjects="1">
      <p:cViewPr varScale="1">
        <p:scale>
          <a:sx n="97" d="100"/>
          <a:sy n="97" d="100"/>
        </p:scale>
        <p:origin x="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96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421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099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641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8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443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3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21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00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946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883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3/22/21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87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8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12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75ABD-595A-BD48-8A5C-035B23744C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4622" y="1113327"/>
            <a:ext cx="4862811" cy="2019488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800" b="1">
                <a:solidFill>
                  <a:schemeClr val="bg1"/>
                </a:solidFill>
              </a:rPr>
              <a:t>Introduction to Social Network Analysis: Part 3</a:t>
            </a: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07590-55F2-4A40-823D-32233BB08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4622" y="3707541"/>
            <a:ext cx="5117253" cy="2505801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Melissa Whatley, Ph.D.</a:t>
            </a: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Belk Center for Community College Leadership and Research</a:t>
            </a: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North Carolina State University</a:t>
            </a: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Spring 2021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3">
            <a:extLst>
              <a:ext uri="{FF2B5EF4-FFF2-40B4-BE49-F238E27FC236}">
                <a16:creationId xmlns:a16="http://schemas.microsoft.com/office/drawing/2014/main" id="{8FE47479-7102-4344-9C58-6A52360C6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14" r="32333"/>
          <a:stretch/>
        </p:blipFill>
        <p:spPr>
          <a:xfrm>
            <a:off x="6857698" y="10"/>
            <a:ext cx="53343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5DCD5E-3B05-5E49-89CE-E2F3FAF71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Example 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D7807FAC-08DD-7140-8381-6DCFB4C92577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1137" t="12501" r="18571" b="13811"/>
          <a:stretch/>
        </p:blipFill>
        <p:spPr bwMode="auto">
          <a:xfrm>
            <a:off x="5529450" y="1095508"/>
            <a:ext cx="5801917" cy="501689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17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CC88C-83F0-814B-A55B-3408CC97F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2A497-9A1D-E649-9CD8-87EC8246E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dataset we’ll work with is a list of workshop participants and qualitative codes corresponding to their reasons for enrolling in the workshop</a:t>
            </a:r>
          </a:p>
          <a:p>
            <a:pPr marL="342900" lvl="1" indent="-342900">
              <a:buFont typeface="+mj-lt"/>
              <a:buAutoNum type="arabicPeriod"/>
            </a:pPr>
            <a:r>
              <a:rPr lang="en-US" dirty="0"/>
              <a:t>Draw the network</a:t>
            </a:r>
          </a:p>
          <a:p>
            <a:pPr marL="342900" lvl="1" indent="-342900">
              <a:buFont typeface="+mj-lt"/>
              <a:buAutoNum type="arabicPeriod"/>
            </a:pPr>
            <a:r>
              <a:rPr lang="en-US" dirty="0"/>
              <a:t>Extract centrality measures</a:t>
            </a:r>
          </a:p>
          <a:p>
            <a:pPr marL="342900" lvl="1" indent="-342900">
              <a:buFont typeface="+mj-lt"/>
              <a:buAutoNum type="arabicPeriod"/>
            </a:pPr>
            <a:r>
              <a:rPr lang="en-US" dirty="0"/>
              <a:t>Community detection</a:t>
            </a:r>
          </a:p>
          <a:p>
            <a:pPr marL="342900" lvl="1" indent="-342900">
              <a:buFont typeface="+mj-lt"/>
              <a:buAutoNum type="arabicPeriod"/>
            </a:pPr>
            <a:r>
              <a:rPr lang="en-US" dirty="0"/>
              <a:t>Quadratic assignment procedure</a:t>
            </a:r>
          </a:p>
        </p:txBody>
      </p:sp>
    </p:spTree>
    <p:extLst>
      <p:ext uri="{BB962C8B-B14F-4D97-AF65-F5344CB8AC3E}">
        <p14:creationId xmlns:p14="http://schemas.microsoft.com/office/powerpoint/2010/main" val="600104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2047-CBD5-314B-81FB-CAF50EAD8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Suggested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F4D29-C89C-8441-9621-061848941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Domínguez, S., &amp; </a:t>
            </a:r>
            <a:r>
              <a:rPr lang="en-US" dirty="0" err="1"/>
              <a:t>Hollstein</a:t>
            </a:r>
            <a:r>
              <a:rPr lang="en-US" dirty="0"/>
              <a:t>, B. (2014). </a:t>
            </a:r>
            <a:r>
              <a:rPr lang="en-US" i="1" dirty="0"/>
              <a:t>Mixed Methods Social Networks Research</a:t>
            </a:r>
            <a:r>
              <a:rPr lang="en-US" dirty="0"/>
              <a:t>. Cambridge.</a:t>
            </a:r>
          </a:p>
          <a:p>
            <a:r>
              <a:rPr lang="en-US" dirty="0"/>
              <a:t>Popping, R. (2000). </a:t>
            </a:r>
            <a:r>
              <a:rPr lang="en-US" i="1" dirty="0"/>
              <a:t>Computer-assisted Text Analysis</a:t>
            </a:r>
            <a:r>
              <a:rPr lang="en-US" dirty="0"/>
              <a:t>. Sage.</a:t>
            </a:r>
          </a:p>
          <a:p>
            <a:r>
              <a:rPr lang="en-US" dirty="0" err="1"/>
              <a:t>Schnegg</a:t>
            </a:r>
            <a:r>
              <a:rPr lang="en-US" dirty="0"/>
              <a:t>, M. and Bernard, H.R. (1996). Words as actors: A method for doing semantic network analysis. </a:t>
            </a:r>
            <a:r>
              <a:rPr lang="en-US" i="1" dirty="0"/>
              <a:t>Field Methods, 8</a:t>
            </a:r>
            <a:r>
              <a:rPr lang="en-US" dirty="0"/>
              <a:t>(2),7-10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0" dirty="0" err="1"/>
              <a:t>mewhatle@ncsu.edu</a:t>
            </a:r>
            <a:endParaRPr lang="en-US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582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E466-3C14-9948-BD56-F606E2228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85697-D657-9845-BC4D-5D4FAE97F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of Peer Effects</a:t>
            </a:r>
          </a:p>
          <a:p>
            <a:r>
              <a:rPr lang="en-US" dirty="0"/>
              <a:t>Network Analysis of Qualitative Data</a:t>
            </a:r>
          </a:p>
        </p:txBody>
      </p:sp>
    </p:spTree>
    <p:extLst>
      <p:ext uri="{BB962C8B-B14F-4D97-AF65-F5344CB8AC3E}">
        <p14:creationId xmlns:p14="http://schemas.microsoft.com/office/powerpoint/2010/main" val="248156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3C96-249B-B948-A808-2BD2F438D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664D3-8B4B-CA48-82D7-4C8BDA5E1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main idea behind measuring peer effects is that the way data are grouped matter (e.g., students in classrooms)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Examples from your disciplines?</a:t>
            </a:r>
          </a:p>
        </p:txBody>
      </p:sp>
    </p:spTree>
    <p:extLst>
      <p:ext uri="{BB962C8B-B14F-4D97-AF65-F5344CB8AC3E}">
        <p14:creationId xmlns:p14="http://schemas.microsoft.com/office/powerpoint/2010/main" val="4091755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71950-D0BF-1747-BB65-15453C039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Effects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9F0D8E-6492-1A4D-8BF0-F52A805ECE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76670" y="513701"/>
                <a:ext cx="6172412" cy="5830598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b="0" dirty="0"/>
                  <a:t>Main Steps: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b="0" dirty="0"/>
                  <a:t>Start with an </a:t>
                </a:r>
                <a:r>
                  <a:rPr lang="en-US" dirty="0" err="1"/>
                  <a:t>edgelist</a:t>
                </a:r>
                <a:endParaRPr lang="en-US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b="0" dirty="0"/>
                  <a:t>From the </a:t>
                </a:r>
                <a:r>
                  <a:rPr lang="en-US" b="0" dirty="0" err="1"/>
                  <a:t>edgelist</a:t>
                </a:r>
                <a:r>
                  <a:rPr lang="en-US" b="0" dirty="0"/>
                  <a:t>, extract the </a:t>
                </a:r>
                <a:r>
                  <a:rPr lang="en-US" dirty="0"/>
                  <a:t>incidence matrix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b="0" dirty="0"/>
                  <a:t>Use the incidence matrix to turn your data from a two-mode network (e.g., students enrolled in classes) to a one-mode network (e.g., students who are connected to each other through common classes) – matrix multiplication </a:t>
                </a:r>
                <a14:m>
                  <m:oMath xmlns:m="http://schemas.openxmlformats.org/officeDocument/2006/math">
                    <m:r>
                      <a:rPr lang="es-ES" b="0" i="1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ES" b="0" i="1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s-ES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s-ES" b="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b="0" dirty="0"/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b="0" dirty="0"/>
                  <a:t>Through manipulating this matrix, you can extract the following information:</a:t>
                </a:r>
              </a:p>
              <a:p>
                <a:pPr marL="342900" lvl="2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The number of peers an individual has</a:t>
                </a:r>
              </a:p>
              <a:p>
                <a:pPr marL="342900" lvl="2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The measure of interest for an individual’s peers</a:t>
                </a:r>
              </a:p>
              <a:p>
                <a:pPr marL="342900" lvl="1" indent="-342900">
                  <a:buFont typeface="+mj-lt"/>
                  <a:buAutoNum type="arabicPeriod" startAt="5"/>
                </a:pPr>
                <a:r>
                  <a:rPr lang="en-US" dirty="0"/>
                  <a:t>Use this information to calculate a peer effect for each individual in your dataset (this is what Valente, 2005 calls a measure of </a:t>
                </a:r>
                <a:r>
                  <a:rPr lang="en-US" b="1" dirty="0"/>
                  <a:t>personal network exposure</a:t>
                </a:r>
                <a:r>
                  <a:rPr lang="en-US" dirty="0"/>
                  <a:t>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49F0D8E-6492-1A4D-8BF0-F52A805ECE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76670" y="513701"/>
                <a:ext cx="6172412" cy="5830598"/>
              </a:xfrm>
              <a:blipFill>
                <a:blip r:embed="rId2"/>
                <a:stretch>
                  <a:fillRect l="-616" r="-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9314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3C96-249B-B948-A808-2BD2F438D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664D3-8B4B-CA48-82D7-4C8BDA5E1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complexity of measuring peer effects is all in the data cleaning process.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dirty="0"/>
              <a:t>Questions about the code from last time?</a:t>
            </a:r>
          </a:p>
        </p:txBody>
      </p:sp>
    </p:spTree>
    <p:extLst>
      <p:ext uri="{BB962C8B-B14F-4D97-AF65-F5344CB8AC3E}">
        <p14:creationId xmlns:p14="http://schemas.microsoft.com/office/powerpoint/2010/main" val="2559804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6F30D6-8703-9C42-A7A9-21D4D766C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Eight Mixed-Methods Applications of Network Analysis (</a:t>
            </a:r>
            <a:r>
              <a:rPr lang="en-US" sz="2000" dirty="0" err="1">
                <a:solidFill>
                  <a:schemeClr val="bg1"/>
                </a:solidFill>
              </a:rPr>
              <a:t>Hollstein</a:t>
            </a:r>
            <a:r>
              <a:rPr lang="en-US" sz="2000" dirty="0">
                <a:solidFill>
                  <a:schemeClr val="bg1"/>
                </a:solidFill>
              </a:rPr>
              <a:t>, 2014)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E00E5-AC78-E040-B413-21C1F224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6"/>
            <a:ext cx="9935571" cy="3807031"/>
          </a:xfrm>
        </p:spPr>
        <p:txBody>
          <a:bodyPr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Parallel Design </a:t>
            </a:r>
            <a:r>
              <a:rPr lang="en-US" b="0" dirty="0"/>
              <a:t>(qualitative data collection – e.g., interviews – also involves collection of data needed for network analysis)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Sequential explanatory design </a:t>
            </a:r>
            <a:r>
              <a:rPr lang="en-US" b="0" dirty="0"/>
              <a:t>(Two phases: Network analysis first or second)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Fully integrated design </a:t>
            </a:r>
            <a:r>
              <a:rPr lang="en-US" b="0" dirty="0"/>
              <a:t>(Multi-phase research involves collection of network data and other data at the same time)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Embedded design </a:t>
            </a:r>
            <a:r>
              <a:rPr lang="en-US" b="0" dirty="0"/>
              <a:t>(e.g., using ethnographic data to supplement/help explain network results)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88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6F30D6-8703-9C42-A7A9-21D4D766C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chemeClr val="bg1"/>
                </a:solidFill>
              </a:rPr>
              <a:t>Eight Mixed-Methods Applications of Network Analysis (</a:t>
            </a:r>
            <a:r>
              <a:rPr lang="en-US" sz="2000" dirty="0" err="1">
                <a:solidFill>
                  <a:schemeClr val="bg1"/>
                </a:solidFill>
              </a:rPr>
              <a:t>Hollstein</a:t>
            </a:r>
            <a:r>
              <a:rPr lang="en-US" sz="2000" dirty="0">
                <a:solidFill>
                  <a:schemeClr val="bg1"/>
                </a:solidFill>
              </a:rPr>
              <a:t>, 2014)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E00E5-AC78-E040-B413-21C1F224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 fontScale="92500" lnSpcReduction="10000"/>
          </a:bodyPr>
          <a:lstStyle/>
          <a:p>
            <a:pPr marL="342900" indent="-342900">
              <a:lnSpc>
                <a:spcPct val="130000"/>
              </a:lnSpc>
              <a:buFont typeface="+mj-lt"/>
              <a:buAutoNum type="arabicPeriod" startAt="5"/>
            </a:pPr>
            <a:r>
              <a:rPr lang="en-US" dirty="0"/>
              <a:t>Fuzzy set qualitative comparative analysis </a:t>
            </a:r>
            <a:r>
              <a:rPr lang="en-US" b="0" dirty="0"/>
              <a:t>(Finds combinations of variables [qualitative codes] that appear in the data and reduces them to a minimum set of inferences)</a:t>
            </a:r>
            <a:endParaRPr lang="en-US" dirty="0"/>
          </a:p>
          <a:p>
            <a:pPr marL="342900" indent="-342900">
              <a:lnSpc>
                <a:spcPct val="130000"/>
              </a:lnSpc>
              <a:buFont typeface="+mj-lt"/>
              <a:buAutoNum type="arabicPeriod" startAt="5"/>
            </a:pPr>
            <a:r>
              <a:rPr lang="en-US" i="1" dirty="0"/>
              <a:t>Semantic network analysis </a:t>
            </a:r>
            <a:r>
              <a:rPr lang="en-US" b="0" i="1" dirty="0"/>
              <a:t>(Connections between qualitative content codes)</a:t>
            </a:r>
            <a:endParaRPr lang="en-US" i="1" dirty="0"/>
          </a:p>
          <a:p>
            <a:pPr marL="342900" indent="-342900">
              <a:lnSpc>
                <a:spcPct val="130000"/>
              </a:lnSpc>
              <a:buFont typeface="+mj-lt"/>
              <a:buAutoNum type="arabicPeriod" startAt="5"/>
            </a:pPr>
            <a:r>
              <a:rPr lang="en-US" dirty="0"/>
              <a:t>Visualization </a:t>
            </a:r>
            <a:r>
              <a:rPr lang="en-US" b="0" dirty="0"/>
              <a:t>(Conducting interviews based on personal network visualizations)</a:t>
            </a:r>
            <a:endParaRPr lang="en-US" dirty="0"/>
          </a:p>
          <a:p>
            <a:pPr marL="342900" indent="-342900">
              <a:lnSpc>
                <a:spcPct val="130000"/>
              </a:lnSpc>
              <a:buFont typeface="+mj-lt"/>
              <a:buAutoNum type="arabicPeriod" startAt="5"/>
            </a:pPr>
            <a:r>
              <a:rPr lang="en-US" dirty="0"/>
              <a:t>Simulation </a:t>
            </a:r>
            <a:r>
              <a:rPr lang="en-US" b="0" dirty="0"/>
              <a:t>(Qualitative observations that inform computer simulations – what would happen if...?)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646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8B03E-30C6-AF4C-9412-FFC99D5C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0D12D-A857-4A4F-802E-1A34260D6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 drawing a map of qualitative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network structures can provide insight into key concepts that are shared (or not) among groups (Popping, 2000)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Central themes can be identified through the identification of central components in network graphs (</a:t>
            </a:r>
            <a:r>
              <a:rPr lang="en-US" dirty="0" err="1"/>
              <a:t>Schnegg</a:t>
            </a:r>
            <a:r>
              <a:rPr lang="en-US" dirty="0"/>
              <a:t> &amp; Bernard, 1996) </a:t>
            </a:r>
          </a:p>
        </p:txBody>
      </p:sp>
    </p:spTree>
    <p:extLst>
      <p:ext uri="{BB962C8B-B14F-4D97-AF65-F5344CB8AC3E}">
        <p14:creationId xmlns:p14="http://schemas.microsoft.com/office/powerpoint/2010/main" val="3521642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232657-A0BE-A648-AC46-B78A583C2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Example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1.png" descr="A close up of a map&#10;&#10;Description automatically generated">
            <a:extLst>
              <a:ext uri="{FF2B5EF4-FFF2-40B4-BE49-F238E27FC236}">
                <a16:creationId xmlns:a16="http://schemas.microsoft.com/office/drawing/2014/main" id="{38770BC3-C61B-DF49-825C-37FCFB6072C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285" y="1319929"/>
            <a:ext cx="6236248" cy="45680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17664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LightSeedLeftStep">
      <a:dk1>
        <a:srgbClr val="000000"/>
      </a:dk1>
      <a:lt1>
        <a:srgbClr val="FFFFFF"/>
      </a:lt1>
      <a:dk2>
        <a:srgbClr val="243C41"/>
      </a:dk2>
      <a:lt2>
        <a:srgbClr val="E3E8E2"/>
      </a:lt2>
      <a:accent1>
        <a:srgbClr val="CF75E7"/>
      </a:accent1>
      <a:accent2>
        <a:srgbClr val="8A57E2"/>
      </a:accent2>
      <a:accent3>
        <a:srgbClr val="757BE7"/>
      </a:accent3>
      <a:accent4>
        <a:srgbClr val="5797E2"/>
      </a:accent4>
      <a:accent5>
        <a:srgbClr val="3FB2C2"/>
      </a:accent5>
      <a:accent6>
        <a:srgbClr val="46B594"/>
      </a:accent6>
      <a:hlink>
        <a:srgbClr val="638F56"/>
      </a:hlink>
      <a:folHlink>
        <a:srgbClr val="828282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539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Meiryo</vt:lpstr>
      <vt:lpstr>Arial</vt:lpstr>
      <vt:lpstr>Cambria Math</vt:lpstr>
      <vt:lpstr>Corbel</vt:lpstr>
      <vt:lpstr>ShojiVTI</vt:lpstr>
      <vt:lpstr>Introduction to Social Network Analysis: Part 3</vt:lpstr>
      <vt:lpstr>Part 3</vt:lpstr>
      <vt:lpstr>Peer Effects</vt:lpstr>
      <vt:lpstr>Peer Effects</vt:lpstr>
      <vt:lpstr>Peer Effects</vt:lpstr>
      <vt:lpstr>Eight Mixed-Methods Applications of Network Analysis (Hollstein, 2014)</vt:lpstr>
      <vt:lpstr>Eight Mixed-Methods Applications of Network Analysis (Hollstein, 2014)</vt:lpstr>
      <vt:lpstr>Semantic Network Analysis</vt:lpstr>
      <vt:lpstr>Example 1</vt:lpstr>
      <vt:lpstr>Example 2</vt:lpstr>
      <vt:lpstr>Preview</vt:lpstr>
      <vt:lpstr>Suggested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Social Network Analysis: Part 3</dc:title>
  <dc:creator>Melissa Whatley</dc:creator>
  <cp:lastModifiedBy> </cp:lastModifiedBy>
  <cp:revision>9</cp:revision>
  <dcterms:created xsi:type="dcterms:W3CDTF">2020-10-05T02:41:04Z</dcterms:created>
  <dcterms:modified xsi:type="dcterms:W3CDTF">2021-03-23T01:55:27Z</dcterms:modified>
</cp:coreProperties>
</file>

<file path=docProps/thumbnail.jpeg>
</file>